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3" r:id="rId2"/>
    <p:sldId id="304" r:id="rId3"/>
    <p:sldId id="373" r:id="rId4"/>
    <p:sldId id="374" r:id="rId5"/>
    <p:sldId id="375" r:id="rId6"/>
    <p:sldId id="376" r:id="rId7"/>
    <p:sldId id="377" r:id="rId8"/>
    <p:sldId id="381" r:id="rId9"/>
    <p:sldId id="382" r:id="rId10"/>
    <p:sldId id="378" r:id="rId11"/>
    <p:sldId id="379" r:id="rId12"/>
    <p:sldId id="383" r:id="rId13"/>
    <p:sldId id="384" r:id="rId14"/>
    <p:sldId id="385" r:id="rId15"/>
    <p:sldId id="386" r:id="rId16"/>
    <p:sldId id="387" r:id="rId17"/>
    <p:sldId id="388" r:id="rId18"/>
    <p:sldId id="389" r:id="rId19"/>
    <p:sldId id="390" r:id="rId20"/>
    <p:sldId id="391" r:id="rId21"/>
    <p:sldId id="396" r:id="rId22"/>
    <p:sldId id="397" r:id="rId23"/>
    <p:sldId id="398" r:id="rId24"/>
    <p:sldId id="392" r:id="rId25"/>
    <p:sldId id="393" r:id="rId26"/>
    <p:sldId id="394" r:id="rId27"/>
    <p:sldId id="395" r:id="rId28"/>
    <p:sldId id="315" r:id="rId29"/>
    <p:sldId id="327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Светлый стиль 1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2/20/2016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2/20/2016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2/20/2016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2/20/2016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2/20/2016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2/20/2016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2047" y="291355"/>
            <a:ext cx="11107271" cy="784410"/>
          </a:xfrm>
        </p:spPr>
        <p:txBody>
          <a:bodyPr/>
          <a:lstStyle/>
          <a:p>
            <a:r>
              <a:rPr lang="uk-UA" sz="3600" dirty="0"/>
              <a:t>3</a:t>
            </a:r>
            <a:r>
              <a:rPr lang="en-US" sz="3600" dirty="0" smtClean="0"/>
              <a:t>. </a:t>
            </a:r>
            <a:r>
              <a:rPr lang="ru-RU" sz="3600" dirty="0"/>
              <a:t>Проектирование и определение контрактов</a:t>
            </a:r>
            <a:endParaRPr lang="uk-UA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9647" y="1447161"/>
            <a:ext cx="10232070" cy="5022761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uk-UA" dirty="0" smtClean="0"/>
              <a:t>Контракт</a:t>
            </a:r>
          </a:p>
          <a:p>
            <a:pPr marL="457200" indent="-457200">
              <a:buAutoNum type="arabicPeriod"/>
            </a:pPr>
            <a:r>
              <a:rPr lang="en-US" dirty="0" smtClean="0"/>
              <a:t>WSDL</a:t>
            </a:r>
            <a:endParaRPr lang="ru-RU" dirty="0" smtClean="0"/>
          </a:p>
          <a:p>
            <a:pPr marL="457200" indent="-457200">
              <a:buAutoNum type="arabicPeriod"/>
            </a:pPr>
            <a:r>
              <a:rPr lang="uk-UA" dirty="0" smtClean="0"/>
              <a:t>Контракти служб</a:t>
            </a:r>
          </a:p>
          <a:p>
            <a:pPr marL="457200" indent="-457200">
              <a:buAutoNum type="arabicPeriod"/>
            </a:pPr>
            <a:r>
              <a:rPr lang="uk-UA" dirty="0" err="1"/>
              <a:t>Наследование</a:t>
            </a:r>
            <a:r>
              <a:rPr lang="uk-UA" dirty="0"/>
              <a:t> </a:t>
            </a:r>
            <a:r>
              <a:rPr lang="uk-UA" dirty="0" err="1" smtClean="0"/>
              <a:t>контрактов</a:t>
            </a:r>
            <a:endParaRPr lang="uk-UA" dirty="0" smtClean="0"/>
          </a:p>
          <a:p>
            <a:pPr marL="457200" indent="-457200">
              <a:buAutoNum type="arabicPeriod"/>
            </a:pPr>
            <a:r>
              <a:rPr lang="ru-RU" dirty="0" smtClean="0"/>
              <a:t>Факторинг</a:t>
            </a:r>
          </a:p>
          <a:p>
            <a:pPr marL="457200" indent="-457200">
              <a:buAutoNum type="arabicPeriod"/>
            </a:pPr>
            <a:r>
              <a:rPr lang="ru-RU" dirty="0" smtClean="0"/>
              <a:t>Контракты данных</a:t>
            </a:r>
            <a:endParaRPr lang="en-US" dirty="0" smtClean="0"/>
          </a:p>
          <a:p>
            <a:pPr marL="457200" indent="-457200">
              <a:buAutoNum type="arabicPeriod"/>
            </a:pPr>
            <a:r>
              <a:rPr lang="uk-UA" dirty="0" err="1" smtClean="0"/>
              <a:t>Автоматическая</a:t>
            </a:r>
            <a:r>
              <a:rPr lang="uk-UA" dirty="0" smtClean="0"/>
              <a:t> </a:t>
            </a:r>
            <a:r>
              <a:rPr lang="uk-UA" dirty="0" err="1" smtClean="0"/>
              <a:t>генерация</a:t>
            </a:r>
            <a:r>
              <a:rPr lang="uk-UA" dirty="0" smtClean="0"/>
              <a:t> клієнта на </a:t>
            </a:r>
            <a:r>
              <a:rPr lang="uk-UA" dirty="0" err="1" smtClean="0"/>
              <a:t>основе</a:t>
            </a:r>
            <a:r>
              <a:rPr lang="uk-UA" dirty="0" smtClean="0"/>
              <a:t> </a:t>
            </a:r>
            <a:r>
              <a:rPr lang="en-US" dirty="0" err="1" smtClean="0"/>
              <a:t>mex</a:t>
            </a:r>
            <a:endParaRPr lang="en-US" dirty="0" smtClean="0"/>
          </a:p>
          <a:p>
            <a:pPr marL="457200" indent="-457200">
              <a:buAutoNum type="arabicPeriod"/>
            </a:pPr>
            <a:r>
              <a:rPr lang="uk-UA" dirty="0" smtClean="0"/>
              <a:t>Контракт</a:t>
            </a:r>
            <a:r>
              <a:rPr lang="ru-RU" dirty="0" smtClean="0"/>
              <a:t>ы сообщений</a:t>
            </a:r>
          </a:p>
          <a:p>
            <a:pPr marL="457200" indent="-457200">
              <a:buAutoNum type="arabicPeriod"/>
            </a:pPr>
            <a:r>
              <a:rPr lang="ru-RU" dirty="0" err="1" smtClean="0"/>
              <a:t>Контракти</a:t>
            </a:r>
            <a:r>
              <a:rPr lang="ru-RU" dirty="0" smtClean="0"/>
              <a:t> </a:t>
            </a:r>
            <a:r>
              <a:rPr lang="ru-RU" dirty="0" err="1" smtClean="0"/>
              <a:t>ошыбок</a:t>
            </a:r>
            <a:endParaRPr lang="ru-RU" dirty="0" smtClean="0"/>
          </a:p>
          <a:p>
            <a:pPr marL="457200" indent="-457200">
              <a:buAutoNum type="arabicPeriod"/>
            </a:pPr>
            <a:r>
              <a:rPr lang="ru-RU" dirty="0" smtClean="0"/>
              <a:t>Дуплексные сервисы</a:t>
            </a:r>
          </a:p>
          <a:p>
            <a:pPr marL="457200" indent="-457200">
              <a:buAutoNum type="arabicPeriod"/>
            </a:pPr>
            <a:r>
              <a:rPr lang="ru-RU" dirty="0" smtClean="0"/>
              <a:t>Домашнее задание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00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uk-UA" dirty="0" smtClean="0"/>
              <a:t>4. </a:t>
            </a:r>
            <a:r>
              <a:rPr lang="uk-UA" dirty="0" err="1"/>
              <a:t>Наследование</a:t>
            </a:r>
            <a:r>
              <a:rPr lang="uk-UA" dirty="0"/>
              <a:t> </a:t>
            </a:r>
            <a:r>
              <a:rPr lang="uk-UA" dirty="0" err="1"/>
              <a:t>контрактов</a:t>
            </a: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6248" t="15676" r="5284" b="8306"/>
          <a:stretch/>
        </p:blipFill>
        <p:spPr>
          <a:xfrm>
            <a:off x="1398494" y="1944922"/>
            <a:ext cx="10434918" cy="4778608"/>
          </a:xfrm>
          <a:prstGeom prst="rect">
            <a:avLst/>
          </a:prstGeom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210524" y="1109272"/>
            <a:ext cx="11510830" cy="786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Example </a:t>
            </a:r>
            <a:r>
              <a:rPr lang="en-US" sz="2400" b="1" dirty="0" smtClean="0"/>
              <a:t>004_ContractInherit</a:t>
            </a:r>
            <a:r>
              <a:rPr lang="ru-RU" sz="2400" b="1" dirty="0" smtClean="0"/>
              <a:t> </a:t>
            </a:r>
            <a:r>
              <a:rPr lang="en-US" sz="2400" b="1" dirty="0" smtClean="0"/>
              <a:t>005_ContractInherit</a:t>
            </a:r>
            <a:r>
              <a:rPr lang="ru-RU" sz="2400" b="1" dirty="0" smtClean="0"/>
              <a:t> </a:t>
            </a:r>
            <a:r>
              <a:rPr lang="en-US" sz="2400" b="1" dirty="0"/>
              <a:t>006_ContractInherit</a:t>
            </a:r>
            <a:endParaRPr lang="ru-RU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216490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ru-RU" dirty="0" smtClean="0"/>
              <a:t>5. Факторинг</a:t>
            </a: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4079" t="17421" r="6006" b="26923"/>
          <a:stretch/>
        </p:blipFill>
        <p:spPr>
          <a:xfrm>
            <a:off x="107577" y="1506070"/>
            <a:ext cx="11698942" cy="385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4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ru-RU" dirty="0" smtClean="0"/>
              <a:t>5. Факторинг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3045" t="9858" r="3320" b="25759"/>
          <a:stretch/>
        </p:blipFill>
        <p:spPr>
          <a:xfrm>
            <a:off x="-4482" y="1364766"/>
            <a:ext cx="12183035" cy="446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83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ru-RU" dirty="0" smtClean="0"/>
              <a:t>5. Факторинг</a:t>
            </a: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2528" t="10051" r="2597" b="25954"/>
          <a:stretch/>
        </p:blipFill>
        <p:spPr>
          <a:xfrm>
            <a:off x="210524" y="1533008"/>
            <a:ext cx="11819965" cy="424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6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ru-RU" dirty="0" smtClean="0"/>
              <a:t>5. Факторинг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7410" t="7919" r="13965" b="6755"/>
          <a:stretch/>
        </p:blipFill>
        <p:spPr>
          <a:xfrm>
            <a:off x="3092823" y="941294"/>
            <a:ext cx="8928848" cy="591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5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ru-RU" dirty="0" smtClean="0"/>
              <a:t>5. Факторинг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6973" t="12768" r="4044" b="5784"/>
          <a:stretch/>
        </p:blipFill>
        <p:spPr>
          <a:xfrm>
            <a:off x="210524" y="1008529"/>
            <a:ext cx="11577917" cy="564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17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ru-RU" dirty="0" smtClean="0"/>
              <a:t>5. Факторинг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8316" t="15093" r="12828" b="16645"/>
          <a:stretch/>
        </p:blipFill>
        <p:spPr>
          <a:xfrm>
            <a:off x="605118" y="1317811"/>
            <a:ext cx="10260106" cy="473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50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ru-RU" dirty="0" smtClean="0"/>
              <a:t>6. Контракты </a:t>
            </a:r>
            <a:r>
              <a:rPr lang="ru-RU" dirty="0"/>
              <a:t>данных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0590" t="8694" r="17375" b="20912"/>
          <a:stretch/>
        </p:blipFill>
        <p:spPr>
          <a:xfrm>
            <a:off x="1044241" y="1109272"/>
            <a:ext cx="10063030" cy="524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8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ru-RU" dirty="0" smtClean="0"/>
              <a:t>6. Контракты данных </a:t>
            </a:r>
            <a:r>
              <a:rPr lang="ru-RU" dirty="0" err="1" smtClean="0"/>
              <a:t>Маршалинг</a:t>
            </a:r>
            <a:r>
              <a:rPr lang="ru-RU" dirty="0" smtClean="0"/>
              <a:t> </a:t>
            </a:r>
            <a:r>
              <a:rPr lang="ru-RU" dirty="0" err="1" smtClean="0"/>
              <a:t>Демаршалинг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2553" t="8694" r="19443" b="12379"/>
          <a:stretch/>
        </p:blipFill>
        <p:spPr>
          <a:xfrm>
            <a:off x="2859594" y="1385047"/>
            <a:ext cx="8848166" cy="547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7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ru-RU" dirty="0" smtClean="0"/>
              <a:t>6. Контракты </a:t>
            </a:r>
            <a:r>
              <a:rPr lang="ru-RU" dirty="0"/>
              <a:t>данных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4413" t="9276" r="24714" b="10246"/>
          <a:stretch/>
        </p:blipFill>
        <p:spPr>
          <a:xfrm>
            <a:off x="4271682" y="1277471"/>
            <a:ext cx="7920318" cy="5580529"/>
          </a:xfrm>
          <a:prstGeom prst="rect">
            <a:avLst/>
          </a:prstGeom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0" y="1331260"/>
            <a:ext cx="4271682" cy="2184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US" sz="2400" b="1" dirty="0"/>
              <a:t>Example </a:t>
            </a:r>
            <a:r>
              <a:rPr lang="en-US" sz="2400" b="1" dirty="0" smtClean="0"/>
              <a:t>007_DataContract_Auto</a:t>
            </a:r>
          </a:p>
          <a:p>
            <a:pPr marL="0" indent="0" algn="ctr">
              <a:buNone/>
            </a:pPr>
            <a:r>
              <a:rPr lang="en-US" sz="2400" b="1" dirty="0"/>
              <a:t>008_DataContract_IIS</a:t>
            </a:r>
            <a:endParaRPr lang="ru-RU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253742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uk-UA" dirty="0" smtClean="0"/>
              <a:t>1. Контракт</a:t>
            </a: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5008" t="14512" r="15722" b="32546"/>
          <a:stretch/>
        </p:blipFill>
        <p:spPr>
          <a:xfrm>
            <a:off x="210523" y="1250576"/>
            <a:ext cx="11636191" cy="414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82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en-US" dirty="0" smtClean="0"/>
              <a:t>7. </a:t>
            </a:r>
            <a:r>
              <a:rPr lang="uk-UA" dirty="0" err="1" smtClean="0"/>
              <a:t>Автоматическая</a:t>
            </a:r>
            <a:r>
              <a:rPr lang="uk-UA" dirty="0" smtClean="0"/>
              <a:t> </a:t>
            </a:r>
            <a:r>
              <a:rPr lang="uk-UA" dirty="0" err="1"/>
              <a:t>генерация</a:t>
            </a:r>
            <a:r>
              <a:rPr lang="uk-UA" dirty="0"/>
              <a:t> клієнта на </a:t>
            </a:r>
            <a:r>
              <a:rPr lang="uk-UA" dirty="0" err="1"/>
              <a:t>основе</a:t>
            </a:r>
            <a:r>
              <a:rPr lang="uk-UA" dirty="0"/>
              <a:t> </a:t>
            </a:r>
            <a:r>
              <a:rPr lang="en-US" dirty="0" err="1"/>
              <a:t>mex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024" y="1314450"/>
            <a:ext cx="9096375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6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en-US" dirty="0" smtClean="0"/>
              <a:t>7. </a:t>
            </a:r>
            <a:r>
              <a:rPr lang="uk-UA" dirty="0" err="1" smtClean="0"/>
              <a:t>Автоматическая</a:t>
            </a:r>
            <a:r>
              <a:rPr lang="uk-UA" dirty="0" smtClean="0"/>
              <a:t> </a:t>
            </a:r>
            <a:r>
              <a:rPr lang="uk-UA" dirty="0" err="1"/>
              <a:t>генерация</a:t>
            </a:r>
            <a:r>
              <a:rPr lang="uk-UA" dirty="0"/>
              <a:t> клієнта на </a:t>
            </a:r>
            <a:r>
              <a:rPr lang="uk-UA" dirty="0" err="1"/>
              <a:t>основе</a:t>
            </a:r>
            <a:r>
              <a:rPr lang="uk-UA" dirty="0"/>
              <a:t> </a:t>
            </a:r>
            <a:r>
              <a:rPr lang="en-US" dirty="0" err="1"/>
              <a:t>mex</a:t>
            </a: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66192" t="34559" r="7454" b="40625"/>
          <a:stretch/>
        </p:blipFill>
        <p:spPr>
          <a:xfrm>
            <a:off x="107575" y="1761564"/>
            <a:ext cx="4491319" cy="237775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894" y="1109272"/>
            <a:ext cx="6010275" cy="48672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73427" t="31203" r="3009" b="53069"/>
          <a:stretch/>
        </p:blipFill>
        <p:spPr>
          <a:xfrm>
            <a:off x="8202706" y="2770094"/>
            <a:ext cx="3807122" cy="136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8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en-US" dirty="0" smtClean="0"/>
              <a:t>7. </a:t>
            </a:r>
            <a:r>
              <a:rPr lang="uk-UA" dirty="0" err="1" smtClean="0"/>
              <a:t>Автоматическая</a:t>
            </a:r>
            <a:r>
              <a:rPr lang="uk-UA" dirty="0" smtClean="0"/>
              <a:t> </a:t>
            </a:r>
            <a:r>
              <a:rPr lang="uk-UA" dirty="0" err="1"/>
              <a:t>генерация</a:t>
            </a:r>
            <a:r>
              <a:rPr lang="uk-UA" dirty="0"/>
              <a:t> клієнта на </a:t>
            </a:r>
            <a:r>
              <a:rPr lang="uk-UA" dirty="0" err="1"/>
              <a:t>основе</a:t>
            </a:r>
            <a:r>
              <a:rPr lang="uk-UA" dirty="0"/>
              <a:t> </a:t>
            </a:r>
            <a:r>
              <a:rPr lang="en-US" dirty="0" err="1"/>
              <a:t>mex</a:t>
            </a: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23921" t="39154" r="41457" b="39890"/>
          <a:stretch/>
        </p:blipFill>
        <p:spPr>
          <a:xfrm>
            <a:off x="0" y="1748117"/>
            <a:ext cx="6203930" cy="211118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18857" t="17391" r="23783" b="6458"/>
          <a:stretch/>
        </p:blipFill>
        <p:spPr>
          <a:xfrm>
            <a:off x="4612341" y="1425388"/>
            <a:ext cx="7463118" cy="533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25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en-US" dirty="0" smtClean="0"/>
              <a:t>7. </a:t>
            </a:r>
            <a:r>
              <a:rPr lang="uk-UA" dirty="0" err="1" smtClean="0"/>
              <a:t>Автоматическая</a:t>
            </a:r>
            <a:r>
              <a:rPr lang="uk-UA" dirty="0" smtClean="0"/>
              <a:t> </a:t>
            </a:r>
            <a:r>
              <a:rPr lang="uk-UA" dirty="0" err="1"/>
              <a:t>генерация</a:t>
            </a:r>
            <a:r>
              <a:rPr lang="uk-UA" dirty="0"/>
              <a:t> клієнта на </a:t>
            </a:r>
            <a:r>
              <a:rPr lang="uk-UA" dirty="0" err="1"/>
              <a:t>основе</a:t>
            </a:r>
            <a:r>
              <a:rPr lang="uk-UA" dirty="0"/>
              <a:t> </a:t>
            </a:r>
            <a:r>
              <a:rPr lang="en-US" dirty="0" err="1"/>
              <a:t>mex</a:t>
            </a: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19270" t="13939" r="24817" b="46355"/>
          <a:stretch/>
        </p:blipFill>
        <p:spPr>
          <a:xfrm>
            <a:off x="524435" y="1546412"/>
            <a:ext cx="9242933" cy="353657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655" y="2127997"/>
            <a:ext cx="454342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8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ru-RU" dirty="0" smtClean="0"/>
              <a:t>6. Контракты </a:t>
            </a:r>
            <a:r>
              <a:rPr lang="ru-RU" dirty="0"/>
              <a:t>данных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804" t="9470" r="4250" b="8889"/>
          <a:stretch/>
        </p:blipFill>
        <p:spPr>
          <a:xfrm>
            <a:off x="266407" y="1109272"/>
            <a:ext cx="11362766" cy="5262623"/>
          </a:xfrm>
          <a:prstGeom prst="rect">
            <a:avLst/>
          </a:prstGeom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6369277" y="314114"/>
            <a:ext cx="5127958" cy="2184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US" sz="2400" b="1" dirty="0"/>
              <a:t>009_DataContract_KnownType</a:t>
            </a:r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268868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ru-RU" dirty="0" smtClean="0"/>
              <a:t>6. Контракты </a:t>
            </a:r>
            <a:r>
              <a:rPr lang="ru-RU" dirty="0"/>
              <a:t>данных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6042" t="18972" r="7764" b="4040"/>
          <a:stretch/>
        </p:blipFill>
        <p:spPr>
          <a:xfrm>
            <a:off x="291208" y="1264023"/>
            <a:ext cx="11214848" cy="5338483"/>
          </a:xfrm>
          <a:prstGeom prst="rect">
            <a:avLst/>
          </a:prstGeom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6185648" y="314114"/>
            <a:ext cx="5876364" cy="2184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US" sz="2400" b="1" dirty="0"/>
              <a:t>010_DataContract_ServiceKnownType</a:t>
            </a:r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23277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uk-UA" dirty="0" smtClean="0"/>
              <a:t>8. Контракт</a:t>
            </a:r>
            <a:r>
              <a:rPr lang="ru-RU" dirty="0"/>
              <a:t>ы сообщений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034842" y="2097306"/>
            <a:ext cx="8382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latin typeface="Calibri,sans-serif"/>
              </a:rPr>
              <a:t>Контракты сообщений позволяют службам напрямую взаимодействовать с сообщениями</a:t>
            </a:r>
            <a:r>
              <a:rPr lang="ru-RU" sz="2800" dirty="0" smtClean="0">
                <a:latin typeface="Calibri,sans-serif"/>
              </a:rPr>
              <a:t>.</a:t>
            </a:r>
          </a:p>
          <a:p>
            <a:pPr algn="ctr"/>
            <a:r>
              <a:rPr lang="en-US" sz="2800" b="1" dirty="0">
                <a:latin typeface="Calibri,sans-serif"/>
              </a:rPr>
              <a:t>011_MessageContract</a:t>
            </a:r>
            <a:r>
              <a:rPr lang="ru-RU" sz="2800" b="1" dirty="0" smtClean="0">
                <a:latin typeface="Calibri,sans-serif"/>
              </a:rPr>
              <a:t> </a:t>
            </a:r>
            <a:endParaRPr lang="uk-UA" sz="2800" b="1" dirty="0"/>
          </a:p>
        </p:txBody>
      </p:sp>
    </p:spTree>
    <p:extLst>
      <p:ext uri="{BB962C8B-B14F-4D97-AF65-F5344CB8AC3E}">
        <p14:creationId xmlns:p14="http://schemas.microsoft.com/office/powerpoint/2010/main" val="181754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ru-RU" dirty="0" smtClean="0"/>
              <a:t>9. Контракты ошибок</a:t>
            </a:r>
            <a:endParaRPr lang="uk-UA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034842" y="2097306"/>
            <a:ext cx="8382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dirty="0"/>
              <a:t>Контракты ошибок определяют, какие ошибки инициируются службой, как служба обрабатывает ошибки и передает эти ошибки своим клиентам</a:t>
            </a:r>
            <a:r>
              <a:rPr lang="ru-RU" sz="2800" dirty="0" smtClean="0"/>
              <a:t>.</a:t>
            </a:r>
            <a:endParaRPr lang="ru-RU" sz="2800" dirty="0" smtClean="0">
              <a:latin typeface="Calibri,sans-serif"/>
            </a:endParaRPr>
          </a:p>
        </p:txBody>
      </p:sp>
    </p:spTree>
    <p:extLst>
      <p:ext uri="{BB962C8B-B14F-4D97-AF65-F5344CB8AC3E}">
        <p14:creationId xmlns:p14="http://schemas.microsoft.com/office/powerpoint/2010/main" val="390947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uk-UA" dirty="0" smtClean="0"/>
              <a:t>10. </a:t>
            </a:r>
            <a:r>
              <a:rPr lang="ru-RU" dirty="0"/>
              <a:t>Дуплексные сервисы</a:t>
            </a:r>
            <a:br>
              <a:rPr lang="ru-RU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3251" t="21300" r="5491" b="5979"/>
          <a:stretch/>
        </p:blipFill>
        <p:spPr>
          <a:xfrm>
            <a:off x="210524" y="1344706"/>
            <a:ext cx="11873753" cy="504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90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ru-RU" dirty="0" smtClean="0"/>
              <a:t>1</a:t>
            </a:r>
            <a:r>
              <a:rPr lang="en-US" dirty="0" smtClean="0"/>
              <a:t>1</a:t>
            </a:r>
            <a:r>
              <a:rPr lang="ru-RU" dirty="0" smtClean="0"/>
              <a:t>. Домашнее </a:t>
            </a:r>
            <a:r>
              <a:rPr lang="ru-RU" dirty="0"/>
              <a:t>задание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6111" y="1109271"/>
            <a:ext cx="10609077" cy="371822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uk-UA" sz="2400" dirty="0" smtClean="0"/>
              <a:t>Створити сервіс, як буду проводити роботу із користувачами. </a:t>
            </a:r>
            <a:endParaRPr lang="uk-UA" sz="2400" dirty="0"/>
          </a:p>
          <a:p>
            <a:r>
              <a:rPr lang="uk-UA" sz="2400" dirty="0" smtClean="0"/>
              <a:t>Добавлення</a:t>
            </a:r>
          </a:p>
          <a:p>
            <a:r>
              <a:rPr lang="uk-UA" sz="2400" dirty="0" smtClean="0"/>
              <a:t>Видалення</a:t>
            </a:r>
          </a:p>
          <a:p>
            <a:r>
              <a:rPr lang="uk-UA" sz="2400" dirty="0" smtClean="0"/>
              <a:t>Пошук</a:t>
            </a:r>
          </a:p>
          <a:p>
            <a:r>
              <a:rPr lang="uk-UA" sz="2400" dirty="0" smtClean="0"/>
              <a:t>Зміна</a:t>
            </a:r>
          </a:p>
          <a:p>
            <a:r>
              <a:rPr lang="uk-UA" sz="2400" dirty="0" smtClean="0"/>
              <a:t>Отримання усіх користувачів</a:t>
            </a:r>
          </a:p>
          <a:p>
            <a:pPr marL="0" indent="0">
              <a:buNone/>
            </a:pPr>
            <a:r>
              <a:rPr lang="uk-UA" sz="2400" dirty="0" smtClean="0"/>
              <a:t>Клієнт повинен бути представлений у вигляді </a:t>
            </a:r>
            <a:r>
              <a:rPr lang="en-US" sz="2400" dirty="0" smtClean="0"/>
              <a:t>Windows Forms.  Service Provider </a:t>
            </a:r>
            <a:r>
              <a:rPr lang="uk-UA" sz="2400" dirty="0" smtClean="0"/>
              <a:t>представляється у вигляді</a:t>
            </a:r>
            <a:r>
              <a:rPr lang="en-US" sz="2400" dirty="0" smtClean="0"/>
              <a:t> Windows Forms. Service Provider </a:t>
            </a:r>
            <a:r>
              <a:rPr lang="uk-UA" sz="2400" dirty="0" smtClean="0"/>
              <a:t>повинен показувати, які запроси на нього приходять, які </a:t>
            </a:r>
            <a:r>
              <a:rPr lang="uk-UA" sz="2400" dirty="0" smtClean="0"/>
              <a:t>операції </a:t>
            </a:r>
            <a:r>
              <a:rPr lang="uk-UA" sz="2400" dirty="0" smtClean="0"/>
              <a:t>він виконує, дату і час виконання. </a:t>
            </a:r>
          </a:p>
        </p:txBody>
      </p:sp>
    </p:spTree>
    <p:extLst>
      <p:ext uri="{BB962C8B-B14F-4D97-AF65-F5344CB8AC3E}">
        <p14:creationId xmlns:p14="http://schemas.microsoft.com/office/powerpoint/2010/main" val="223742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uk-UA" dirty="0" smtClean="0"/>
              <a:t>1. Контракт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459" t="7143" r="14999" b="12379"/>
          <a:stretch/>
        </p:blipFill>
        <p:spPr>
          <a:xfrm>
            <a:off x="322729" y="968189"/>
            <a:ext cx="10999696" cy="558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5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en-US" dirty="0"/>
              <a:t>2</a:t>
            </a:r>
            <a:r>
              <a:rPr lang="uk-UA" dirty="0" smtClean="0"/>
              <a:t>. </a:t>
            </a:r>
            <a:r>
              <a:rPr lang="en-US" dirty="0" smtClean="0"/>
              <a:t>WSDL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907" t="11216" r="5284" b="6949"/>
          <a:stretch/>
        </p:blipFill>
        <p:spPr>
          <a:xfrm>
            <a:off x="210524" y="1109272"/>
            <a:ext cx="11775238" cy="55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91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uk-UA" dirty="0" smtClean="0"/>
              <a:t>3. Контракти </a:t>
            </a:r>
            <a:r>
              <a:rPr lang="uk-UA" dirty="0"/>
              <a:t>служб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9350" t="12379" r="11484" b="26729"/>
          <a:stretch/>
        </p:blipFill>
        <p:spPr>
          <a:xfrm>
            <a:off x="874059" y="1532964"/>
            <a:ext cx="10300448" cy="422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50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uk-UA" dirty="0" smtClean="0"/>
              <a:t>3. Контракти </a:t>
            </a:r>
            <a:r>
              <a:rPr lang="uk-UA" dirty="0"/>
              <a:t>служб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3355" t="18003" r="2700" b="9663"/>
          <a:stretch/>
        </p:blipFill>
        <p:spPr>
          <a:xfrm>
            <a:off x="322729" y="1629595"/>
            <a:ext cx="11201400" cy="459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12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uk-UA" dirty="0" smtClean="0"/>
              <a:t>3. Контракти </a:t>
            </a:r>
            <a:r>
              <a:rPr lang="uk-UA" dirty="0"/>
              <a:t>служб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20201" t="18391" r="14586" b="21105"/>
          <a:stretch/>
        </p:blipFill>
        <p:spPr>
          <a:xfrm>
            <a:off x="2501972" y="2021715"/>
            <a:ext cx="9219382" cy="4558554"/>
          </a:xfrm>
          <a:prstGeom prst="rect">
            <a:avLst/>
          </a:prstGeom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210524" y="1109272"/>
            <a:ext cx="11510830" cy="786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Example </a:t>
            </a:r>
            <a:r>
              <a:rPr lang="en-US" sz="2400" b="1" dirty="0"/>
              <a:t>001_OverloadingOperations</a:t>
            </a:r>
            <a:endParaRPr lang="ru-RU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87057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uk-UA" dirty="0" smtClean="0"/>
              <a:t>3. Контракти </a:t>
            </a:r>
            <a:r>
              <a:rPr lang="uk-UA" dirty="0"/>
              <a:t>служб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210524" y="1109272"/>
            <a:ext cx="11510830" cy="786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Example </a:t>
            </a:r>
            <a:r>
              <a:rPr lang="en-US" sz="2400" b="1" dirty="0"/>
              <a:t>002_OverloadingOperations</a:t>
            </a:r>
            <a:endParaRPr lang="ru-RU" sz="2400" b="1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9581" t="30242" r="23370" b="17584"/>
          <a:stretch/>
        </p:blipFill>
        <p:spPr>
          <a:xfrm>
            <a:off x="1230260" y="1896035"/>
            <a:ext cx="9471358" cy="466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6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uk-UA" dirty="0" smtClean="0"/>
              <a:t>3. Контракти </a:t>
            </a:r>
            <a:r>
              <a:rPr lang="uk-UA" dirty="0"/>
              <a:t>служб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210524" y="1109272"/>
            <a:ext cx="11510830" cy="786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Example </a:t>
            </a:r>
            <a:r>
              <a:rPr lang="en-US" sz="2400" b="1" dirty="0"/>
              <a:t>003_OverloadingOperations</a:t>
            </a:r>
            <a:endParaRPr lang="ru-RU" sz="2400" b="1" dirty="0" smtClean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16583" t="21611" r="23783" b="26791"/>
          <a:stretch/>
        </p:blipFill>
        <p:spPr>
          <a:xfrm>
            <a:off x="578223" y="1653988"/>
            <a:ext cx="10434917" cy="486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11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20527</TotalTime>
  <Words>253</Words>
  <Application>Microsoft Office PowerPoint</Application>
  <PresentationFormat>Широкоэкранный</PresentationFormat>
  <Paragraphs>58</Paragraphs>
  <Slides>29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4" baseType="lpstr">
      <vt:lpstr>Arial</vt:lpstr>
      <vt:lpstr>Calibri,sans-serif</vt:lpstr>
      <vt:lpstr>Century Gothic</vt:lpstr>
      <vt:lpstr>Wingdings 3</vt:lpstr>
      <vt:lpstr>Ион</vt:lpstr>
      <vt:lpstr>3. Проектирование и определение контрактов</vt:lpstr>
      <vt:lpstr>1. Контракт</vt:lpstr>
      <vt:lpstr>1. Контракт</vt:lpstr>
      <vt:lpstr>2. WSDL</vt:lpstr>
      <vt:lpstr>3. Контракти служб</vt:lpstr>
      <vt:lpstr>3. Контракти служб</vt:lpstr>
      <vt:lpstr>3. Контракти служб</vt:lpstr>
      <vt:lpstr>3. Контракти служб</vt:lpstr>
      <vt:lpstr>3. Контракти служб</vt:lpstr>
      <vt:lpstr>4. Наследование контрактов</vt:lpstr>
      <vt:lpstr>5. Факторинг</vt:lpstr>
      <vt:lpstr>5. Факторинг</vt:lpstr>
      <vt:lpstr>5. Факторинг</vt:lpstr>
      <vt:lpstr>5. Факторинг</vt:lpstr>
      <vt:lpstr>5. Факторинг</vt:lpstr>
      <vt:lpstr>5. Факторинг</vt:lpstr>
      <vt:lpstr>6. Контракты данных</vt:lpstr>
      <vt:lpstr>6. Контракты данных Маршалинг Демаршалинг</vt:lpstr>
      <vt:lpstr>6. Контракты данных</vt:lpstr>
      <vt:lpstr>7. Автоматическая генерация клієнта на основе mex</vt:lpstr>
      <vt:lpstr>7. Автоматическая генерация клієнта на основе mex</vt:lpstr>
      <vt:lpstr>7. Автоматическая генерация клієнта на основе mex</vt:lpstr>
      <vt:lpstr>7. Автоматическая генерация клієнта на основе mex</vt:lpstr>
      <vt:lpstr>6. Контракты данных</vt:lpstr>
      <vt:lpstr>6. Контракты данных</vt:lpstr>
      <vt:lpstr>8. Контракты сообщений</vt:lpstr>
      <vt:lpstr>9. Контракты ошибок</vt:lpstr>
      <vt:lpstr>10. Дуплексные сервисы  </vt:lpstr>
      <vt:lpstr>11. Домашнее задание 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Стек технології ASP.NET</dc:title>
  <dc:creator>Novak</dc:creator>
  <cp:lastModifiedBy>Novak</cp:lastModifiedBy>
  <cp:revision>508</cp:revision>
  <dcterms:created xsi:type="dcterms:W3CDTF">2015-08-14T20:23:11Z</dcterms:created>
  <dcterms:modified xsi:type="dcterms:W3CDTF">2016-02-20T10:57:46Z</dcterms:modified>
</cp:coreProperties>
</file>